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586" autoAdjust="0"/>
    <p:restoredTop sz="91942" autoAdjust="0"/>
  </p:normalViewPr>
  <p:slideViewPr>
    <p:cSldViewPr snapToGrid="0">
      <p:cViewPr varScale="1">
        <p:scale>
          <a:sx n="67" d="100"/>
          <a:sy n="67" d="100"/>
        </p:scale>
        <p:origin x="-75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83189B-3309-4B05-BDFE-5FBB584A0E2A}" type="datetimeFigureOut">
              <a:rPr lang="en-US" smtClean="0"/>
              <a:pPr/>
              <a:t>4/8/2019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1F270E-8AAE-4C2B-909B-1BD99D891FF2}" type="slidenum">
              <a:rPr lang="en-US" smtClean="0"/>
              <a:pPr/>
              <a:t>‹#›</a:t>
            </a:fld>
            <a:endParaRPr lang="en-US" dirty="0"/>
          </a:p>
        </p:txBody>
      </p:sp>
    </p:spTree>
    <p:extLst>
      <p:ext uri="{BB962C8B-B14F-4D97-AF65-F5344CB8AC3E}">
        <p14:creationId xmlns="" xmlns:p14="http://schemas.microsoft.com/office/powerpoint/2010/main" val="16473106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Rational choice theory is based on the assumption that all people make an effort to maximize their benefits in varied situations while making an effort to minimize their losses. The idea of rational assumptions is paramount and it dictates human behavior when making choices whose results will lead to individual pleasure.</a:t>
            </a:r>
          </a:p>
          <a:p>
            <a:endParaRPr lang="en-US" dirty="0"/>
          </a:p>
        </p:txBody>
      </p:sp>
      <p:sp>
        <p:nvSpPr>
          <p:cNvPr id="4" name="Slide Number Placeholder 3"/>
          <p:cNvSpPr>
            <a:spLocks noGrp="1"/>
          </p:cNvSpPr>
          <p:nvPr>
            <p:ph type="sldNum" sz="quarter" idx="10"/>
          </p:nvPr>
        </p:nvSpPr>
        <p:spPr/>
        <p:txBody>
          <a:bodyPr/>
          <a:lstStyle/>
          <a:p>
            <a:fld id="{F31F270E-8AAE-4C2B-909B-1BD99D891FF2}" type="slidenum">
              <a:rPr lang="en-US" smtClean="0"/>
              <a:pPr/>
              <a:t>2</a:t>
            </a:fld>
            <a:endParaRPr lang="en-US" dirty="0"/>
          </a:p>
        </p:txBody>
      </p:sp>
    </p:spTree>
    <p:extLst>
      <p:ext uri="{BB962C8B-B14F-4D97-AF65-F5344CB8AC3E}">
        <p14:creationId xmlns="" xmlns:p14="http://schemas.microsoft.com/office/powerpoint/2010/main" val="6265065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Crime occurs when any individual acts against the will of the law. biological crimes are attached to patterns of personality traits which are beyond control. Crime is due to a collection of personality traits that influence a person to commit crimes. Psychologically, criminals execute their actions through conscious decision making. Crime occurs as a form of purposive behavior designed to address an offender’s social needs such as social status. </a:t>
            </a:r>
          </a:p>
          <a:p>
            <a:endParaRPr lang="en-US" dirty="0"/>
          </a:p>
        </p:txBody>
      </p:sp>
      <p:sp>
        <p:nvSpPr>
          <p:cNvPr id="4" name="Slide Number Placeholder 3"/>
          <p:cNvSpPr>
            <a:spLocks noGrp="1"/>
          </p:cNvSpPr>
          <p:nvPr>
            <p:ph type="sldNum" sz="quarter" idx="10"/>
          </p:nvPr>
        </p:nvSpPr>
        <p:spPr/>
        <p:txBody>
          <a:bodyPr/>
          <a:lstStyle/>
          <a:p>
            <a:fld id="{F31F270E-8AAE-4C2B-909B-1BD99D891FF2}" type="slidenum">
              <a:rPr lang="en-US" smtClean="0"/>
              <a:pPr/>
              <a:t>3</a:t>
            </a:fld>
            <a:endParaRPr lang="en-US" dirty="0"/>
          </a:p>
        </p:txBody>
      </p:sp>
    </p:spTree>
    <p:extLst>
      <p:ext uri="{BB962C8B-B14F-4D97-AF65-F5344CB8AC3E}">
        <p14:creationId xmlns="" xmlns:p14="http://schemas.microsoft.com/office/powerpoint/2010/main" val="3615801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Law enforcers are required to learn the legality of action before rendering it criminalizing.  Specialists should test for offender’s mental wellbeing and the ability to make a reasonable decision (Simpson &amp; Paternoster, 2017).  Sound offenders should be punished under the law through arrest, conviction, and imprisonment. Social sanction threats are the informal approach for deterring action based crimes.</a:t>
            </a:r>
          </a:p>
          <a:p>
            <a:endParaRPr lang="en-US" dirty="0"/>
          </a:p>
        </p:txBody>
      </p:sp>
      <p:sp>
        <p:nvSpPr>
          <p:cNvPr id="4" name="Slide Number Placeholder 3"/>
          <p:cNvSpPr>
            <a:spLocks noGrp="1"/>
          </p:cNvSpPr>
          <p:nvPr>
            <p:ph type="sldNum" sz="quarter" idx="10"/>
          </p:nvPr>
        </p:nvSpPr>
        <p:spPr/>
        <p:txBody>
          <a:bodyPr/>
          <a:lstStyle/>
          <a:p>
            <a:fld id="{F31F270E-8AAE-4C2B-909B-1BD99D891FF2}" type="slidenum">
              <a:rPr lang="en-US" smtClean="0"/>
              <a:pPr/>
              <a:t>4</a:t>
            </a:fld>
            <a:endParaRPr lang="en-US" dirty="0"/>
          </a:p>
        </p:txBody>
      </p:sp>
    </p:spTree>
    <p:extLst>
      <p:ext uri="{BB962C8B-B14F-4D97-AF65-F5344CB8AC3E}">
        <p14:creationId xmlns="" xmlns:p14="http://schemas.microsoft.com/office/powerpoint/2010/main" val="3088833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1200" dirty="0" smtClean="0">
                <a:latin typeface="Times New Roman" panose="02020603050405020304" pitchFamily="18" charset="0"/>
                <a:cs typeface="Times New Roman" panose="02020603050405020304" pitchFamily="18" charset="0"/>
              </a:rPr>
              <a:t>Investigating legality of action helps in assessing the utility or rationality of the offenders’ deeds.  Assessment of mental health to examine an offender’s ability to make a reasonable decision is also necessary. Legal punishment seeks to suppress biological, psychological, and structural misconducts. Informal or Social sanction threats address crimes by making the offender ridiculed, ashamed, and criticized.</a:t>
            </a:r>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31F270E-8AAE-4C2B-909B-1BD99D891FF2}" type="slidenum">
              <a:rPr lang="en-US" smtClean="0"/>
              <a:pPr/>
              <a:t>5</a:t>
            </a:fld>
            <a:endParaRPr lang="en-US" dirty="0"/>
          </a:p>
        </p:txBody>
      </p:sp>
    </p:spTree>
    <p:extLst>
      <p:ext uri="{BB962C8B-B14F-4D97-AF65-F5344CB8AC3E}">
        <p14:creationId xmlns="" xmlns:p14="http://schemas.microsoft.com/office/powerpoint/2010/main" val="114937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Investigating legality of actions is attached to the theoretical tenets of rationality which assumes that people have free will and they choose to commit crimes. Assessing mental health is attached to hedonism which is the desire</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avoid pain as well as seeks for pleasure (Young, 2016).  Legal punishment implies the use of authorized power to confront challenging behaviors as per the tenet of punishment. Social sanction tends to violate human rights, and it calls for zero torture for any suspected criminal. </a:t>
            </a:r>
          </a:p>
          <a:p>
            <a:endParaRPr lang="en-US" dirty="0"/>
          </a:p>
        </p:txBody>
      </p:sp>
      <p:sp>
        <p:nvSpPr>
          <p:cNvPr id="4" name="Slide Number Placeholder 3"/>
          <p:cNvSpPr>
            <a:spLocks noGrp="1"/>
          </p:cNvSpPr>
          <p:nvPr>
            <p:ph type="sldNum" sz="quarter" idx="10"/>
          </p:nvPr>
        </p:nvSpPr>
        <p:spPr/>
        <p:txBody>
          <a:bodyPr/>
          <a:lstStyle/>
          <a:p>
            <a:fld id="{F31F270E-8AAE-4C2B-909B-1BD99D891FF2}" type="slidenum">
              <a:rPr lang="en-US" smtClean="0"/>
              <a:pPr/>
              <a:t>6</a:t>
            </a:fld>
            <a:endParaRPr lang="en-US" dirty="0"/>
          </a:p>
        </p:txBody>
      </p:sp>
    </p:spTree>
    <p:extLst>
      <p:ext uri="{BB962C8B-B14F-4D97-AF65-F5344CB8AC3E}">
        <p14:creationId xmlns="" xmlns:p14="http://schemas.microsoft.com/office/powerpoint/2010/main" val="105660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Investigating legality of an action is aimed at defining the rightness and wrongness of an action. Assessment of mental health of offenders is very core to define their soundness before being summoned. Legal punishment entails arrest, conviction, and imprisonment and they are effective evaluation towards</a:t>
            </a:r>
            <a:r>
              <a:rPr lang="en-US" baseline="0" dirty="0" smtClean="0"/>
              <a:t> the </a:t>
            </a:r>
            <a:r>
              <a:rPr lang="en-US" dirty="0" smtClean="0"/>
              <a:t>effects of the crime. Social sanction threats entail shaming and criticizing the behavior of the offender</a:t>
            </a:r>
            <a:r>
              <a:rPr lang="en-US" baseline="0" dirty="0" smtClean="0"/>
              <a:t> in an attempt to scrape crime and offensive behaviour.</a:t>
            </a:r>
            <a:endParaRPr lang="en-US" dirty="0"/>
          </a:p>
        </p:txBody>
      </p:sp>
      <p:sp>
        <p:nvSpPr>
          <p:cNvPr id="4" name="Slide Number Placeholder 3"/>
          <p:cNvSpPr>
            <a:spLocks noGrp="1"/>
          </p:cNvSpPr>
          <p:nvPr>
            <p:ph type="sldNum" sz="quarter" idx="10"/>
          </p:nvPr>
        </p:nvSpPr>
        <p:spPr/>
        <p:txBody>
          <a:bodyPr/>
          <a:lstStyle/>
          <a:p>
            <a:fld id="{F31F270E-8AAE-4C2B-909B-1BD99D891FF2}" type="slidenum">
              <a:rPr lang="en-US" smtClean="0"/>
              <a:pPr/>
              <a:t>7</a:t>
            </a:fld>
            <a:endParaRPr lang="en-US" dirty="0"/>
          </a:p>
        </p:txBody>
      </p:sp>
    </p:spTree>
    <p:extLst>
      <p:ext uri="{BB962C8B-B14F-4D97-AF65-F5344CB8AC3E}">
        <p14:creationId xmlns="" xmlns:p14="http://schemas.microsoft.com/office/powerpoint/2010/main" val="382070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3206548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1678574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1389367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27723935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347974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4093972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30155632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404053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5FB5E1-1E7E-44DF-859C-950B96D933F4}" type="slidenum">
              <a:rPr lang="en-US" smtClean="0"/>
              <a:pPr/>
              <a:t>‹#›</a:t>
            </a:fld>
            <a:endParaRPr lang="en-US" dirty="0"/>
          </a:p>
        </p:txBody>
      </p:sp>
      <p:sp>
        <p:nvSpPr>
          <p:cNvPr id="5" name="Date Placeholder 4"/>
          <p:cNvSpPr>
            <a:spLocks noGrp="1"/>
          </p:cNvSpPr>
          <p:nvPr>
            <p:ph type="dt" sz="half" idx="10"/>
          </p:nvPr>
        </p:nvSpPr>
        <p:spPr/>
        <p:txBody>
          <a:bodyPr/>
          <a:lstStyle/>
          <a:p>
            <a:fld id="{F6B85ADE-C990-4CE4-A21B-AAC81CCE28A4}" type="datetimeFigureOut">
              <a:rPr lang="en-US" smtClean="0"/>
              <a:pPr/>
              <a:t>4/8/2019</a:t>
            </a:fld>
            <a:endParaRPr lang="en-US" dirty="0"/>
          </a:p>
        </p:txBody>
      </p:sp>
    </p:spTree>
    <p:extLst>
      <p:ext uri="{BB962C8B-B14F-4D97-AF65-F5344CB8AC3E}">
        <p14:creationId xmlns="" xmlns:p14="http://schemas.microsoft.com/office/powerpoint/2010/main" val="3556765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25958350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507673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13416391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11433344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34198887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10068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6B85ADE-C990-4CE4-A21B-AAC81CCE28A4}"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2866592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6B85ADE-C990-4CE4-A21B-AAC81CCE28A4}" type="datetimeFigureOut">
              <a:rPr lang="en-US" smtClean="0"/>
              <a:pPr/>
              <a:t>4/8/2019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E5FB5E1-1E7E-44DF-859C-950B96D933F4}" type="slidenum">
              <a:rPr lang="en-US" smtClean="0"/>
              <a:pPr/>
              <a:t>‹#›</a:t>
            </a:fld>
            <a:endParaRPr lang="en-US" dirty="0"/>
          </a:p>
        </p:txBody>
      </p:sp>
    </p:spTree>
    <p:extLst>
      <p:ext uri="{BB962C8B-B14F-4D97-AF65-F5344CB8AC3E}">
        <p14:creationId xmlns="" xmlns:p14="http://schemas.microsoft.com/office/powerpoint/2010/main" val="411880681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316895" y="1857374"/>
            <a:ext cx="8596668" cy="2700338"/>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Criminal Justice </a:t>
            </a:r>
            <a:r>
              <a:rPr lang="en-US" sz="4000" dirty="0" smtClean="0">
                <a:latin typeface="Times New Roman" panose="02020603050405020304" pitchFamily="18" charset="0"/>
                <a:cs typeface="Times New Roman" panose="02020603050405020304" pitchFamily="18" charset="0"/>
              </a:rPr>
              <a:t>and </a:t>
            </a:r>
            <a:r>
              <a:rPr lang="en-US" sz="4000" dirty="0">
                <a:latin typeface="Times New Roman" panose="02020603050405020304" pitchFamily="18" charset="0"/>
                <a:cs typeface="Times New Roman" panose="02020603050405020304" pitchFamily="18" charset="0"/>
              </a:rPr>
              <a:t>Security</a:t>
            </a:r>
            <a:r>
              <a:rPr lang="en-US" sz="4000"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r>
              <a:rPr lang="en-US" sz="2700" dirty="0" smtClean="0">
                <a:latin typeface="Times New Roman" panose="02020603050405020304" pitchFamily="18" charset="0"/>
                <a:cs typeface="Times New Roman" panose="02020603050405020304" pitchFamily="18" charset="0"/>
              </a:rPr>
              <a:t>Rational Choice Theory.</a:t>
            </a:r>
            <a:endParaRPr lang="en-US" sz="27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9676429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77334" y="609600"/>
            <a:ext cx="8596668" cy="770313"/>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An Overview.</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idx="1"/>
          </p:nvPr>
        </p:nvSpPr>
        <p:spPr>
          <a:xfrm>
            <a:off x="677334" y="1379913"/>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selected theory of study is “rational choice theory.”</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rational theory is founded on the premise of individual self-motivated maximization.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Rational choices provide people with the greatest benefit of actions (Walklate, 2017). </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The core assumptions of the theories are founded on the highest </a:t>
            </a:r>
            <a:r>
              <a:rPr lang="en-US" sz="2000" dirty="0" smtClean="0">
                <a:latin typeface="Times New Roman" panose="02020603050405020304" pitchFamily="18" charset="0"/>
                <a:cs typeface="Times New Roman" panose="02020603050405020304" pitchFamily="18" charset="0"/>
              </a:rPr>
              <a:t>self-interest.</a:t>
            </a:r>
          </a:p>
        </p:txBody>
      </p:sp>
    </p:spTree>
    <p:extLst>
      <p:ext uri="{BB962C8B-B14F-4D97-AF65-F5344CB8AC3E}">
        <p14:creationId xmlns="" xmlns:p14="http://schemas.microsoft.com/office/powerpoint/2010/main" val="3050584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828" y="125506"/>
            <a:ext cx="8596668" cy="588869"/>
          </a:xfrm>
        </p:spPr>
        <p:txBody>
          <a:bodyPr>
            <a:normAutofit fontScale="90000"/>
          </a:bodyPr>
          <a:lstStyle/>
          <a:p>
            <a:pPr algn="ctr"/>
            <a:r>
              <a:rPr lang="en-US" sz="2800" dirty="0" smtClean="0">
                <a:latin typeface="Times New Roman" panose="02020603050405020304" pitchFamily="18" charset="0"/>
                <a:cs typeface="Times New Roman" panose="02020603050405020304" pitchFamily="18" charset="0"/>
              </a:rPr>
              <a:t>The Occurrence of Crime.</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08965" y="946244"/>
            <a:ext cx="10116172" cy="5454556"/>
          </a:xfrm>
        </p:spPr>
        <p:txBody>
          <a:bodyPr>
            <a:no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Biological</a:t>
            </a:r>
            <a:r>
              <a:rPr lang="en-US" sz="2000" dirty="0">
                <a:latin typeface="Times New Roman" panose="02020603050405020304" pitchFamily="18" charset="0"/>
                <a:cs typeface="Times New Roman" panose="02020603050405020304" pitchFamily="18" charset="0"/>
              </a:rPr>
              <a:t>.</a:t>
            </a:r>
          </a:p>
          <a:p>
            <a:pPr marL="685800"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Criminalizing human behaviors are facilitated by aspects which are beyond human control.</a:t>
            </a: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crime </a:t>
            </a:r>
            <a:r>
              <a:rPr lang="en-US" sz="2000" dirty="0">
                <a:latin typeface="Times New Roman" panose="02020603050405020304" pitchFamily="18" charset="0"/>
                <a:cs typeface="Times New Roman" panose="02020603050405020304" pitchFamily="18" charset="0"/>
              </a:rPr>
              <a:t>is due to a collection of personality traits that incline a person to commit crimes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Psychological.</a:t>
            </a: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Crime </a:t>
            </a:r>
            <a:r>
              <a:rPr lang="en-US" sz="2000" dirty="0">
                <a:latin typeface="Times New Roman" panose="02020603050405020304" pitchFamily="18" charset="0"/>
                <a:cs typeface="Times New Roman" panose="02020603050405020304" pitchFamily="18" charset="0"/>
              </a:rPr>
              <a:t>is </a:t>
            </a:r>
            <a:r>
              <a:rPr lang="en-US" sz="2000" dirty="0" smtClean="0">
                <a:latin typeface="Times New Roman" panose="02020603050405020304" pitchFamily="18" charset="0"/>
                <a:cs typeface="Times New Roman" panose="02020603050405020304" pitchFamily="18" charset="0"/>
              </a:rPr>
              <a:t>rationally and deliberately constructed.</a:t>
            </a:r>
            <a:endParaRPr lang="en-US" sz="2000" dirty="0">
              <a:latin typeface="Times New Roman" panose="02020603050405020304" pitchFamily="18" charset="0"/>
              <a:cs typeface="Times New Roman" panose="02020603050405020304" pitchFamily="18" charset="0"/>
            </a:endParaRP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Criminals </a:t>
            </a:r>
            <a:r>
              <a:rPr lang="en-US" sz="2000" dirty="0">
                <a:latin typeface="Times New Roman" panose="02020603050405020304" pitchFamily="18" charset="0"/>
                <a:cs typeface="Times New Roman" panose="02020603050405020304" pitchFamily="18" charset="0"/>
              </a:rPr>
              <a:t>execute their actions through conscious decision making</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Social.</a:t>
            </a:r>
          </a:p>
          <a:p>
            <a:pPr lvl="1">
              <a:buFont typeface="Courier New" panose="02070309020205020404" pitchFamily="49" charset="0"/>
              <a:buChar char="o"/>
            </a:pPr>
            <a:r>
              <a:rPr lang="en-US" sz="2000" dirty="0" smtClean="0">
                <a:latin typeface="Times New Roman" panose="02020603050405020304" pitchFamily="18" charset="0"/>
                <a:cs typeface="Times New Roman" panose="02020603050405020304" pitchFamily="18" charset="0"/>
              </a:rPr>
              <a:t>Crime </a:t>
            </a:r>
            <a:r>
              <a:rPr lang="en-US" sz="2000" dirty="0">
                <a:latin typeface="Times New Roman" panose="02020603050405020304" pitchFamily="18" charset="0"/>
                <a:cs typeface="Times New Roman" panose="02020603050405020304" pitchFamily="18" charset="0"/>
              </a:rPr>
              <a:t>is a purposive behavior designed to address the offender’s social needs such as social status, sex, and meeting needs that entails making of choices.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Structural.</a:t>
            </a:r>
          </a:p>
          <a:p>
            <a:pPr lvl="1">
              <a:buFont typeface="Courier New" panose="02070309020205020404" pitchFamily="49" charset="0"/>
              <a:buChar char="o"/>
            </a:pPr>
            <a:r>
              <a:rPr lang="en-US" sz="2000" dirty="0">
                <a:latin typeface="Times New Roman" panose="02020603050405020304" pitchFamily="18" charset="0"/>
                <a:cs typeface="Times New Roman" panose="02020603050405020304" pitchFamily="18" charset="0"/>
              </a:rPr>
              <a:t>Crime occurs when people are led by their desires to </a:t>
            </a:r>
            <a:r>
              <a:rPr lang="en-US" sz="2000" dirty="0" smtClean="0">
                <a:latin typeface="Times New Roman" panose="02020603050405020304" pitchFamily="18" charset="0"/>
                <a:cs typeface="Times New Roman" panose="02020603050405020304" pitchFamily="18" charset="0"/>
              </a:rPr>
              <a:t>achieve </a:t>
            </a:r>
            <a:r>
              <a:rPr lang="en-US" sz="2000" dirty="0">
                <a:latin typeface="Times New Roman" panose="02020603050405020304" pitchFamily="18" charset="0"/>
                <a:cs typeface="Times New Roman" panose="02020603050405020304" pitchFamily="18" charset="0"/>
              </a:rPr>
              <a:t>something, such as monetary success.</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93853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04047"/>
          </a:xfrm>
        </p:spPr>
        <p:txBody>
          <a:bodyPr>
            <a:normAutofit/>
          </a:bodyPr>
          <a:lstStyle/>
          <a:p>
            <a:pPr algn="ctr"/>
            <a:r>
              <a:rPr lang="en-US" sz="2800" dirty="0">
                <a:latin typeface="Times New Roman" panose="02020603050405020304" pitchFamily="18" charset="0"/>
                <a:cs typeface="Times New Roman" panose="02020603050405020304" pitchFamily="18" charset="0"/>
              </a:rPr>
              <a:t>Crime reduction strategies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13647"/>
            <a:ext cx="8596668" cy="3880773"/>
          </a:xfrm>
        </p:spPr>
        <p:txBody>
          <a:bodyPr>
            <a:normAutofit/>
          </a:bodyPr>
          <a:lstStyle/>
          <a:p>
            <a:pPr lvl="1">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Investigating </a:t>
            </a:r>
            <a:r>
              <a:rPr lang="en-US" sz="2000" dirty="0">
                <a:latin typeface="Times New Roman" panose="02020603050405020304" pitchFamily="18" charset="0"/>
                <a:cs typeface="Times New Roman" panose="02020603050405020304" pitchFamily="18" charset="0"/>
              </a:rPr>
              <a:t>legality of an action</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Assessment of mental health</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a:t>
            </a:r>
            <a:r>
              <a:rPr lang="en-US" sz="2000" dirty="0" smtClean="0">
                <a:latin typeface="Times New Roman" panose="02020603050405020304" pitchFamily="18" charset="0"/>
                <a:cs typeface="Times New Roman" panose="02020603050405020304" pitchFamily="18" charset="0"/>
              </a:rPr>
              <a:t>egal </a:t>
            </a:r>
            <a:r>
              <a:rPr lang="en-US" sz="2000" dirty="0">
                <a:latin typeface="Times New Roman" panose="02020603050405020304" pitchFamily="18" charset="0"/>
                <a:cs typeface="Times New Roman" panose="02020603050405020304" pitchFamily="18" charset="0"/>
              </a:rPr>
              <a:t>punishment</a:t>
            </a:r>
          </a:p>
          <a:p>
            <a:pPr lvl="1">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Social sanction threats</a:t>
            </a:r>
          </a:p>
          <a:p>
            <a:pPr lvl="1">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41616863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Connection between crime reduction strategy and the selected theory.</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0"/>
            <a:ext cx="8596668" cy="3880773"/>
          </a:xfrm>
        </p:spPr>
        <p:txBody>
          <a:bodyPr>
            <a:normAutofit/>
          </a:bodyPr>
          <a:lstStyle/>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Investigating </a:t>
            </a:r>
            <a:r>
              <a:rPr lang="en-US" sz="2000" dirty="0">
                <a:latin typeface="Times New Roman" panose="02020603050405020304" pitchFamily="18" charset="0"/>
                <a:cs typeface="Times New Roman" panose="02020603050405020304" pitchFamily="18" charset="0"/>
              </a:rPr>
              <a:t>legality of action helps in assessing the utility or rationality of the offenders’ deeds.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Assessment of mental health to examine an offender’s ability to make a reasonable decision.</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Legal punishment seeks to suppress biological, psychological, and structural misconducts.</a:t>
            </a: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Informal or Social sanction threats address crime by making the offender ridiculed, ashamed, and criticized.</a:t>
            </a:r>
          </a:p>
        </p:txBody>
      </p:sp>
    </p:spTree>
    <p:extLst>
      <p:ext uri="{BB962C8B-B14F-4D97-AF65-F5344CB8AC3E}">
        <p14:creationId xmlns="" xmlns:p14="http://schemas.microsoft.com/office/powerpoint/2010/main" val="2466727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4484" y="466725"/>
            <a:ext cx="8596668" cy="661988"/>
          </a:xfrm>
        </p:spPr>
        <p:txBody>
          <a:bodyPr>
            <a:normAutofit/>
          </a:bodyPr>
          <a:lstStyle/>
          <a:p>
            <a:pPr algn="ctr"/>
            <a:r>
              <a:rPr lang="en-US" sz="2800" dirty="0">
                <a:latin typeface="Times New Roman" panose="02020603050405020304" pitchFamily="18" charset="0"/>
                <a:cs typeface="Times New Roman" panose="02020603050405020304" pitchFamily="18" charset="0"/>
              </a:rPr>
              <a:t>Theoretical Tenet Each Crime Reduction Strategy. </a:t>
            </a:r>
          </a:p>
        </p:txBody>
      </p:sp>
      <p:graphicFrame>
        <p:nvGraphicFramePr>
          <p:cNvPr id="7" name="Content Placeholder 6"/>
          <p:cNvGraphicFramePr>
            <a:graphicFrameLocks noGrp="1"/>
          </p:cNvGraphicFramePr>
          <p:nvPr>
            <p:ph idx="1"/>
            <p:extLst>
              <p:ext uri="{D42A27DB-BD31-4B8C-83A1-F6EECF244321}">
                <p14:modId xmlns="" xmlns:p14="http://schemas.microsoft.com/office/powerpoint/2010/main" val="2821087614"/>
              </p:ext>
            </p:extLst>
          </p:nvPr>
        </p:nvGraphicFramePr>
        <p:xfrm>
          <a:off x="1971676" y="1571628"/>
          <a:ext cx="7471790" cy="4828551"/>
        </p:xfrm>
        <a:graphic>
          <a:graphicData uri="http://schemas.openxmlformats.org/drawingml/2006/table">
            <a:tbl>
              <a:tblPr firstRow="1" firstCol="1" bandRow="1">
                <a:tableStyleId>{5C22544A-7EE6-4342-B048-85BDC9FD1C3A}</a:tableStyleId>
              </a:tblPr>
              <a:tblGrid>
                <a:gridCol w="2847237">
                  <a:extLst>
                    <a:ext uri="{9D8B030D-6E8A-4147-A177-3AD203B41FA5}">
                      <a16:colId xmlns="" xmlns:a16="http://schemas.microsoft.com/office/drawing/2014/main" val="475773807"/>
                    </a:ext>
                  </a:extLst>
                </a:gridCol>
                <a:gridCol w="4624553">
                  <a:extLst>
                    <a:ext uri="{9D8B030D-6E8A-4147-A177-3AD203B41FA5}">
                      <a16:colId xmlns="" xmlns:a16="http://schemas.microsoft.com/office/drawing/2014/main" val="1486212523"/>
                    </a:ext>
                  </a:extLst>
                </a:gridCol>
              </a:tblGrid>
              <a:tr h="1217181">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Crime reduction strategy</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Theoretical tenet</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 xmlns:a16="http://schemas.microsoft.com/office/drawing/2014/main" val="1131804704"/>
                  </a:ext>
                </a:extLst>
              </a:tr>
              <a:tr h="1217181">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Investigating legality of an action</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Rationality</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 xmlns:a16="http://schemas.microsoft.com/office/drawing/2014/main" val="1424072174"/>
                  </a:ext>
                </a:extLst>
              </a:tr>
              <a:tr h="1217181">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Assessment of mental health</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Hedonism</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 xmlns:a16="http://schemas.microsoft.com/office/drawing/2014/main" val="2637480170"/>
                  </a:ext>
                </a:extLst>
              </a:tr>
              <a:tr h="588504">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legal punishment</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Punishment</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 xmlns:a16="http://schemas.microsoft.com/office/drawing/2014/main" val="3321466840"/>
                  </a:ext>
                </a:extLst>
              </a:tr>
              <a:tr h="588504">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Social sanction threats</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tc>
                  <a:txBody>
                    <a:bodyPr/>
                    <a:lstStyle/>
                    <a:p>
                      <a:pPr marL="0" marR="0">
                        <a:lnSpc>
                          <a:spcPct val="115000"/>
                        </a:lnSpc>
                        <a:spcBef>
                          <a:spcPts val="0"/>
                        </a:spcBef>
                        <a:spcAft>
                          <a:spcPts val="1000"/>
                        </a:spcAft>
                      </a:pPr>
                      <a:r>
                        <a:rPr lang="en-US" sz="2000" dirty="0">
                          <a:effectLst/>
                          <a:latin typeface="Times New Roman" pitchFamily="18" charset="0"/>
                          <a:cs typeface="Times New Roman" pitchFamily="18" charset="0"/>
                        </a:rPr>
                        <a:t>Human rights</a:t>
                      </a:r>
                      <a:endParaRPr lang="en-US" sz="2000" dirty="0">
                        <a:effectLst/>
                        <a:latin typeface="Times New Roman" pitchFamily="18" charset="0"/>
                        <a:ea typeface="Calibri" panose="020F0502020204030204" pitchFamily="34" charset="0"/>
                        <a:cs typeface="Times New Roman" pitchFamily="18" charset="0"/>
                      </a:endParaRPr>
                    </a:p>
                  </a:txBody>
                  <a:tcPr marL="68580" marR="68580" marT="0" marB="0"/>
                </a:tc>
                <a:extLst>
                  <a:ext uri="{0D108BD9-81ED-4DB2-BD59-A6C34878D82A}">
                    <a16:rowId xmlns="" xmlns:a16="http://schemas.microsoft.com/office/drawing/2014/main" val="1952502140"/>
                  </a:ext>
                </a:extLst>
              </a:tr>
            </a:tbl>
          </a:graphicData>
        </a:graphic>
      </p:graphicFrame>
    </p:spTree>
    <p:extLst>
      <p:ext uri="{BB962C8B-B14F-4D97-AF65-F5344CB8AC3E}">
        <p14:creationId xmlns="" xmlns:p14="http://schemas.microsoft.com/office/powerpoint/2010/main" val="3287550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4559" y="509587"/>
            <a:ext cx="8596668" cy="733425"/>
          </a:xfrm>
        </p:spPr>
        <p:txBody>
          <a:bodyPr/>
          <a:lstStyle/>
          <a:p>
            <a:pPr algn="ctr"/>
            <a:r>
              <a:rPr lang="en-US" dirty="0" smtClean="0">
                <a:latin typeface="Times New Roman" panose="02020603050405020304" pitchFamily="18" charset="0"/>
                <a:cs typeface="Times New Roman" panose="02020603050405020304" pitchFamily="18" charset="0"/>
              </a:rPr>
              <a:t>Summary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62362" y="1444625"/>
            <a:ext cx="9053175" cy="4505170"/>
          </a:xfrm>
        </p:spPr>
        <p:txBody>
          <a:bodyPr>
            <a:normAutofit/>
          </a:bodyPr>
          <a:lstStyle/>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Each of the above strategies is effective in deterring crime.</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Assessment of mental health to define soundness before being summoned.</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The legality of actions should always be sought in examining crimes.</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Legal punishment entails arrest, conviction, and imprisonment.</a:t>
            </a:r>
          </a:p>
          <a:p>
            <a:pPr>
              <a:buFont typeface="Wingdings" panose="05000000000000000000" pitchFamily="2" charset="2"/>
              <a:buChar char="Ø"/>
            </a:pPr>
            <a:r>
              <a:rPr lang="en-US" sz="2000" dirty="0" smtClean="0">
                <a:latin typeface="Times New Roman" panose="02020603050405020304" pitchFamily="18" charset="0"/>
                <a:cs typeface="Times New Roman" panose="02020603050405020304" pitchFamily="18" charset="0"/>
              </a:rPr>
              <a:t>Social sanction threats entails shaming and criticizing behavior of offender.</a:t>
            </a:r>
          </a:p>
        </p:txBody>
      </p:sp>
    </p:spTree>
    <p:extLst>
      <p:ext uri="{BB962C8B-B14F-4D97-AF65-F5344CB8AC3E}">
        <p14:creationId xmlns="" xmlns:p14="http://schemas.microsoft.com/office/powerpoint/2010/main" val="204796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80052"/>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r>
              <a:rPr lang="en-US" dirty="0"/>
              <a:t>.</a:t>
            </a:r>
            <a:br>
              <a:rPr lang="en-US" dirty="0"/>
            </a:br>
            <a:endParaRPr lang="en-US" dirty="0"/>
          </a:p>
        </p:txBody>
      </p:sp>
      <p:sp>
        <p:nvSpPr>
          <p:cNvPr id="3" name="Content Placeholder 2"/>
          <p:cNvSpPr>
            <a:spLocks noGrp="1"/>
          </p:cNvSpPr>
          <p:nvPr>
            <p:ph idx="1"/>
          </p:nvPr>
        </p:nvSpPr>
        <p:spPr>
          <a:xfrm>
            <a:off x="677334" y="1689652"/>
            <a:ext cx="8596668" cy="3880773"/>
          </a:xfrm>
        </p:spPr>
        <p:txBody>
          <a:bodyPr>
            <a:normAutofit/>
          </a:bodyPr>
          <a:lstStyle/>
          <a:p>
            <a:pPr marL="0" indent="-914400">
              <a:buNone/>
            </a:pPr>
            <a:r>
              <a:rPr lang="en-US" sz="2000" dirty="0" smtClean="0">
                <a:latin typeface="Times New Roman" panose="02020603050405020304" pitchFamily="18" charset="0"/>
                <a:cs typeface="Times New Roman" panose="02020603050405020304" pitchFamily="18" charset="0"/>
              </a:rPr>
              <a:t>Simpson, S., &amp; Paternoster</a:t>
            </a:r>
            <a:r>
              <a:rPr lang="en-US" sz="2000" dirty="0">
                <a:latin typeface="Times New Roman" panose="02020603050405020304" pitchFamily="18" charset="0"/>
                <a:cs typeface="Times New Roman" panose="02020603050405020304" pitchFamily="18" charset="0"/>
              </a:rPr>
              <a:t>, R. (2017). A rational choice theory of corporate crime. In </a:t>
            </a:r>
            <a:r>
              <a:rPr lang="en-US" sz="2000" i="1" dirty="0">
                <a:latin typeface="Times New Roman" panose="02020603050405020304" pitchFamily="18" charset="0"/>
                <a:cs typeface="Times New Roman" panose="02020603050405020304" pitchFamily="18" charset="0"/>
              </a:rPr>
              <a:t>Routine activity and rational choice</a:t>
            </a:r>
            <a:r>
              <a:rPr lang="en-US" sz="2000" dirty="0">
                <a:latin typeface="Times New Roman" panose="02020603050405020304" pitchFamily="18" charset="0"/>
                <a:cs typeface="Times New Roman" panose="02020603050405020304" pitchFamily="18" charset="0"/>
              </a:rPr>
              <a:t> (pp. 37-58). Routledge.</a:t>
            </a:r>
          </a:p>
          <a:p>
            <a:pPr marL="0" indent="-914400">
              <a:buNone/>
            </a:pPr>
            <a:r>
              <a:rPr lang="en-US" sz="2000" dirty="0">
                <a:latin typeface="Times New Roman" panose="02020603050405020304" pitchFamily="18" charset="0"/>
                <a:cs typeface="Times New Roman" panose="02020603050405020304" pitchFamily="18" charset="0"/>
              </a:rPr>
              <a:t>Walklate, S. (2017). </a:t>
            </a:r>
            <a:r>
              <a:rPr lang="en-US" sz="2000" i="1" dirty="0">
                <a:latin typeface="Times New Roman" panose="02020603050405020304" pitchFamily="18" charset="0"/>
                <a:cs typeface="Times New Roman" panose="02020603050405020304" pitchFamily="18" charset="0"/>
              </a:rPr>
              <a:t>Understanding criminology: Current theoretical debates</a:t>
            </a:r>
            <a:r>
              <a:rPr lang="en-US" sz="2000" dirty="0">
                <a:latin typeface="Times New Roman" panose="02020603050405020304" pitchFamily="18" charset="0"/>
                <a:cs typeface="Times New Roman" panose="02020603050405020304" pitchFamily="18" charset="0"/>
              </a:rPr>
              <a:t>. McGraw-Hill Education (UK).</a:t>
            </a:r>
          </a:p>
          <a:p>
            <a:pPr marL="0" indent="-914400">
              <a:buNone/>
            </a:pPr>
            <a:r>
              <a:rPr lang="en-US" sz="2000" dirty="0">
                <a:latin typeface="Times New Roman" panose="02020603050405020304" pitchFamily="18" charset="0"/>
                <a:cs typeface="Times New Roman" panose="02020603050405020304" pitchFamily="18" charset="0"/>
              </a:rPr>
              <a:t>Young, L. A. (2016). </a:t>
            </a:r>
            <a:r>
              <a:rPr lang="en-US" sz="2000" i="1" dirty="0">
                <a:latin typeface="Times New Roman" panose="02020603050405020304" pitchFamily="18" charset="0"/>
                <a:cs typeface="Times New Roman" panose="02020603050405020304" pitchFamily="18" charset="0"/>
              </a:rPr>
              <a:t>Rational choice theory and religion: Summary and assessment</a:t>
            </a:r>
            <a:r>
              <a:rPr lang="en-US" sz="2000" dirty="0">
                <a:latin typeface="Times New Roman" panose="02020603050405020304" pitchFamily="18" charset="0"/>
                <a:cs typeface="Times New Roman" panose="02020603050405020304" pitchFamily="18" charset="0"/>
              </a:rPr>
              <a:t>. Routledge.</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95300562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40</TotalTime>
  <Words>797</Words>
  <Application>Microsoft Office PowerPoint</Application>
  <PresentationFormat>Custom</PresentationFormat>
  <Paragraphs>60</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Criminal Justice and Security.    Rational Choice Theory.</vt:lpstr>
      <vt:lpstr>An Overview. </vt:lpstr>
      <vt:lpstr>The Occurrence of Crime. </vt:lpstr>
      <vt:lpstr>Crime reduction strategies </vt:lpstr>
      <vt:lpstr>Connection between crime reduction strategy and the selected theory. </vt:lpstr>
      <vt:lpstr>Theoretical Tenet Each Crime Reduction Strategy. </vt:lpstr>
      <vt:lpstr>Summary</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Criminal Justice and Security.</dc:title>
  <dc:creator>user</dc:creator>
  <cp:lastModifiedBy>ADM</cp:lastModifiedBy>
  <cp:revision>7</cp:revision>
  <dcterms:created xsi:type="dcterms:W3CDTF">2019-04-08T00:38:20Z</dcterms:created>
  <dcterms:modified xsi:type="dcterms:W3CDTF">2019-04-08T01:56:18Z</dcterms:modified>
</cp:coreProperties>
</file>